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Override8.xml" ContentType="application/vnd.openxmlformats-officedocument.themeOverr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3"/>
  </p:notesMasterIdLst>
  <p:handoutMasterIdLst>
    <p:handoutMasterId r:id="rId24"/>
  </p:handoutMasterIdLst>
  <p:sldIdLst>
    <p:sldId id="256" r:id="rId3"/>
    <p:sldId id="358" r:id="rId4"/>
    <p:sldId id="393" r:id="rId5"/>
    <p:sldId id="394" r:id="rId6"/>
    <p:sldId id="374" r:id="rId7"/>
    <p:sldId id="383" r:id="rId8"/>
    <p:sldId id="399" r:id="rId9"/>
    <p:sldId id="375" r:id="rId10"/>
    <p:sldId id="392" r:id="rId11"/>
    <p:sldId id="385" r:id="rId12"/>
    <p:sldId id="386" r:id="rId13"/>
    <p:sldId id="387" r:id="rId14"/>
    <p:sldId id="388" r:id="rId15"/>
    <p:sldId id="389" r:id="rId16"/>
    <p:sldId id="390" r:id="rId17"/>
    <p:sldId id="395" r:id="rId18"/>
    <p:sldId id="396" r:id="rId19"/>
    <p:sldId id="397" r:id="rId20"/>
    <p:sldId id="398" r:id="rId21"/>
    <p:sldId id="391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CC"/>
    <a:srgbClr val="FFCC99"/>
    <a:srgbClr val="FF9999"/>
    <a:srgbClr val="FF99CC"/>
    <a:srgbClr val="F2F2F2"/>
    <a:srgbClr val="00FF00"/>
    <a:srgbClr val="CC00CC"/>
    <a:srgbClr val="990099"/>
    <a:srgbClr val="CC3300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7842" autoAdjust="0"/>
  </p:normalViewPr>
  <p:slideViewPr>
    <p:cSldViewPr>
      <p:cViewPr varScale="1">
        <p:scale>
          <a:sx n="73" d="100"/>
          <a:sy n="73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932"/>
        <p:guide pos="221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___Microsoft_Office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06299212598428"/>
          <c:y val="2.2597623512916235E-2"/>
          <c:w val="0.6750406824146985"/>
          <c:h val="0.915258911826564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92D05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08-450E-9ECA-81B41356A85D}"/>
              </c:ext>
            </c:extLst>
          </c:dPt>
          <c:dPt>
            <c:idx val="1"/>
            <c:spPr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08-450E-9ECA-81B41356A85D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Val val="1"/>
            <c:showCatName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Females</c:v>
                </c:pt>
                <c:pt idx="1">
                  <c:v>Males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50.505050505050505</c:v>
                </c:pt>
                <c:pt idx="1">
                  <c:v>49.494949494949495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108-450E-9ECA-81B41356A85D}"/>
            </c:ext>
          </c:extLst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>
          <a:latin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06299212598428"/>
          <c:y val="2.2597623512916235E-2"/>
          <c:w val="0.6750406824146985"/>
          <c:h val="0.915258911826564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92D05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08-450E-9ECA-81B41356A85D}"/>
              </c:ext>
            </c:extLst>
          </c:dPt>
          <c:dPt>
            <c:idx val="1"/>
            <c:spPr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08-450E-9ECA-81B41356A85D}"/>
              </c:ext>
            </c:extLst>
          </c:dPt>
          <c:dPt>
            <c:idx val="2"/>
            <c:spPr>
              <a:solidFill>
                <a:srgbClr val="0BD0D9">
                  <a:lumMod val="60000"/>
                  <a:lumOff val="40000"/>
                </a:srgb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2B2-4AAF-ABE2-CF92F1E39BFF}"/>
              </c:ext>
            </c:extLst>
          </c:dPt>
          <c:dPt>
            <c:idx val="3"/>
            <c:spPr>
              <a:solidFill>
                <a:srgbClr val="FF9999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2B2-4AAF-ABE2-CF92F1E39BFF}"/>
              </c:ext>
            </c:extLst>
          </c:dPt>
          <c:dLbls>
            <c:dLbl>
              <c:idx val="0"/>
              <c:layout>
                <c:manualLayout>
                  <c:x val="-0.1391242022491328"/>
                  <c:y val="0.10461450229253806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08-450E-9ECA-81B41356A85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Val val="1"/>
            <c:showCatName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Up to 25 yo</c:v>
                </c:pt>
                <c:pt idx="1">
                  <c:v>26-35 yo</c:v>
                </c:pt>
                <c:pt idx="2">
                  <c:v>36-45 yo</c:v>
                </c:pt>
                <c:pt idx="3">
                  <c:v>46+ yo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17.948717948717942</c:v>
                </c:pt>
                <c:pt idx="1">
                  <c:v>30.256410256410252</c:v>
                </c:pt>
                <c:pt idx="2">
                  <c:v>24.102564102564102</c:v>
                </c:pt>
                <c:pt idx="3">
                  <c:v>27.69230769230769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108-450E-9ECA-81B41356A85D}"/>
            </c:ext>
          </c:extLst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>
          <a:latin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06299212598428"/>
          <c:y val="2.2597623512916235E-2"/>
          <c:w val="0.6750406824146985"/>
          <c:h val="0.915258911826564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92D05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08-450E-9ECA-81B41356A85D}"/>
              </c:ext>
            </c:extLst>
          </c:dPt>
          <c:dPt>
            <c:idx val="1"/>
            <c:spPr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08-450E-9ECA-81B41356A85D}"/>
              </c:ext>
            </c:extLst>
          </c:dPt>
          <c:dLbls>
            <c:dLbl>
              <c:idx val="0"/>
              <c:layout>
                <c:manualLayout>
                  <c:x val="-0.12036192196138959"/>
                  <c:y val="0.10512815339190919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08-450E-9ECA-81B41356A85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ctr"/>
            <c:showVal val="1"/>
            <c:showCatName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Up to 3 weeks</c:v>
                </c:pt>
                <c:pt idx="1">
                  <c:v>4+ weeks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13.197969543147209</c:v>
                </c:pt>
                <c:pt idx="1">
                  <c:v>86.802030456852762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108-450E-9ECA-81B41356A85D}"/>
            </c:ext>
          </c:extLst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>
          <a:latin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06299212598428"/>
          <c:y val="2.2597623512916235E-2"/>
          <c:w val="0.6750406824146985"/>
          <c:h val="0.915258911826564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BD0D9">
                  <a:lumMod val="60000"/>
                  <a:lumOff val="40000"/>
                </a:srgb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08-450E-9ECA-81B41356A85D}"/>
              </c:ext>
            </c:extLst>
          </c:dPt>
          <c:dPt>
            <c:idx val="1"/>
            <c:spPr>
              <a:solidFill>
                <a:srgbClr val="A5C249">
                  <a:lumMod val="60000"/>
                  <a:lumOff val="40000"/>
                </a:srgb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08-450E-9ECA-81B41356A85D}"/>
              </c:ext>
            </c:extLst>
          </c:dPt>
          <c:dLbls>
            <c:dLbl>
              <c:idx val="0"/>
              <c:layout>
                <c:manualLayout>
                  <c:x val="-0.16163984143605792"/>
                  <c:y val="0.12483968215289214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08-450E-9ECA-81B41356A85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ctr"/>
            <c:showVal val="1"/>
            <c:showCatName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2 times/ week</c:v>
                </c:pt>
                <c:pt idx="1">
                  <c:v>3 times/ week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108-450E-9ECA-81B41356A85D}"/>
            </c:ext>
          </c:extLst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>
          <a:latin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06299212598428"/>
          <c:y val="2.2597623512916235E-2"/>
          <c:w val="0.6750406824146985"/>
          <c:h val="0.915258911826564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92D05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08-450E-9ECA-81B41356A85D}"/>
              </c:ext>
            </c:extLst>
          </c:dPt>
          <c:dPt>
            <c:idx val="1"/>
            <c:spPr>
              <a:solidFill>
                <a:srgbClr val="FFCC99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08-450E-9ECA-81B41356A85D}"/>
              </c:ext>
            </c:extLst>
          </c:dPt>
          <c:dPt>
            <c:idx val="2"/>
            <c:spPr>
              <a:solidFill>
                <a:srgbClr val="33CCCC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F8A-4EF5-A9E6-014104153498}"/>
              </c:ext>
            </c:extLst>
          </c:dPt>
          <c:dLbls>
            <c:dLbl>
              <c:idx val="0"/>
              <c:layout>
                <c:manualLayout>
                  <c:x val="-0.1916604419839876"/>
                  <c:y val="0.15769223008786379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08-450E-9ECA-81B41356A85D}"/>
                </c:ext>
              </c:extLst>
            </c:dLbl>
            <c:dLbl>
              <c:idx val="2"/>
              <c:layout>
                <c:manualLayout>
                  <c:x val="0.12836842005734589"/>
                  <c:y val="5.7942582024017031E-2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8A-4EF5-A9E6-01410415349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ctr"/>
            <c:showVal val="1"/>
            <c:showCatName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Up to 2 weeks</c:v>
                </c:pt>
                <c:pt idx="1">
                  <c:v>3-4 weeks</c:v>
                </c:pt>
                <c:pt idx="2">
                  <c:v>5+ weeks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37.433155080213901</c:v>
                </c:pt>
                <c:pt idx="1">
                  <c:v>47.593582887700535</c:v>
                </c:pt>
                <c:pt idx="2">
                  <c:v>14.973262032085563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108-450E-9ECA-81B41356A85D}"/>
            </c:ext>
          </c:extLst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>
          <a:latin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06299212598428"/>
          <c:y val="2.2597623512916235E-2"/>
          <c:w val="0.6750406824146985"/>
          <c:h val="0.915258911826564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92D05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08-450E-9ECA-81B41356A85D}"/>
              </c:ext>
            </c:extLst>
          </c:dPt>
          <c:dPt>
            <c:idx val="1"/>
            <c:spPr>
              <a:solidFill>
                <a:srgbClr val="FFC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08-450E-9ECA-81B41356A85D}"/>
              </c:ext>
            </c:extLst>
          </c:dPt>
          <c:dLbls>
            <c:dLbl>
              <c:idx val="0"/>
              <c:layout>
                <c:manualLayout>
                  <c:x val="-0.10910430755920739"/>
                  <c:y val="7.8846115043931894E-2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08-450E-9ECA-81B41356A85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ctr"/>
            <c:showVal val="1"/>
            <c:showCatName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Up to 3 weeks</c:v>
                </c:pt>
                <c:pt idx="1">
                  <c:v>4+ weeks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14.795918367346939</c:v>
                </c:pt>
                <c:pt idx="1">
                  <c:v>85.204081632653043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108-450E-9ECA-81B41356A85D}"/>
            </c:ext>
          </c:extLst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>
          <a:latin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06299212598428"/>
          <c:y val="2.2597623512916235E-2"/>
          <c:w val="0.6750406824146985"/>
          <c:h val="0.915258911826564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0BD0D9">
                  <a:lumMod val="60000"/>
                  <a:lumOff val="40000"/>
                </a:srgb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08-450E-9ECA-81B41356A85D}"/>
              </c:ext>
            </c:extLst>
          </c:dPt>
          <c:dPt>
            <c:idx val="1"/>
            <c:spPr>
              <a:solidFill>
                <a:srgbClr val="A5C249">
                  <a:lumMod val="60000"/>
                  <a:lumOff val="40000"/>
                </a:srgb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08-450E-9ECA-81B41356A85D}"/>
              </c:ext>
            </c:extLst>
          </c:dPt>
          <c:dLbls>
            <c:dLbl>
              <c:idx val="0"/>
              <c:layout>
                <c:manualLayout>
                  <c:x val="-0.16914491770417941"/>
                  <c:y val="0.13798070132688078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08-450E-9ECA-81B41356A85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ctr"/>
            <c:showVal val="1"/>
            <c:showCatName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Up to 2 times/ week</c:v>
                </c:pt>
                <c:pt idx="1">
                  <c:v>3+ times/ week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22.994652406417114</c:v>
                </c:pt>
                <c:pt idx="1">
                  <c:v>77.005347593582854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108-450E-9ECA-81B41356A85D}"/>
            </c:ext>
          </c:extLst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>
          <a:latin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06299212598428"/>
          <c:y val="2.2597623512916235E-2"/>
          <c:w val="0.6750406824146985"/>
          <c:h val="0.915258911826564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92D05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08-450E-9ECA-81B41356A85D}"/>
              </c:ext>
            </c:extLst>
          </c:dPt>
          <c:dPt>
            <c:idx val="1"/>
            <c:spPr>
              <a:solidFill>
                <a:srgbClr val="FFCC99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08-450E-9ECA-81B41356A85D}"/>
              </c:ext>
            </c:extLst>
          </c:dPt>
          <c:dPt>
            <c:idx val="2"/>
            <c:spPr>
              <a:solidFill>
                <a:srgbClr val="33CCCC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115-4913-B52B-14F128B5D0A8}"/>
              </c:ext>
            </c:extLst>
          </c:dPt>
          <c:dLbls>
            <c:dLbl>
              <c:idx val="0"/>
              <c:layout>
                <c:manualLayout>
                  <c:x val="-0.19541327559349211"/>
                  <c:y val="6.5705095869943234E-2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08-450E-9ECA-81B41356A85D}"/>
                </c:ext>
              </c:extLst>
            </c:dLbl>
            <c:dLbl>
              <c:idx val="2"/>
              <c:layout>
                <c:manualLayout>
                  <c:x val="0.12836842005734589"/>
                  <c:y val="5.7942582024017031E-2"/>
                </c:manualLayout>
              </c:layout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15-4913-B52B-14F128B5D0A8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en-US"/>
              </a:p>
            </c:txPr>
            <c:dLblPos val="ctr"/>
            <c:showVal val="1"/>
            <c:showCatName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Up to 2 weeks</c:v>
                </c:pt>
                <c:pt idx="1">
                  <c:v>3-4 weeks</c:v>
                </c:pt>
                <c:pt idx="2">
                  <c:v>5+ weeks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43.715846994535518</c:v>
                </c:pt>
                <c:pt idx="1">
                  <c:v>42.622950819672141</c:v>
                </c:pt>
                <c:pt idx="2">
                  <c:v>13.661202185792348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108-450E-9ECA-81B41356A85D}"/>
            </c:ext>
          </c:extLst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>
          <a:latin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706299212598428"/>
          <c:y val="2.2597623512916235E-2"/>
          <c:w val="0.6750406824146985"/>
          <c:h val="0.9152589118265641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92D05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08-450E-9ECA-81B41356A85D}"/>
              </c:ext>
            </c:extLst>
          </c:dPt>
          <c:dLbls>
            <c:dLbl>
              <c:idx val="0"/>
              <c:layout>
                <c:manualLayout>
                  <c:x val="9.9801153781267134E-3"/>
                  <c:y val="-0.4433065995670151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dLblPos val="bestFit"/>
              <c:showVal val="1"/>
              <c:showCatName val="1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08-450E-9ECA-81B41356A85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Val val="1"/>
            <c:showCatName val="1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108-450E-9ECA-81B41356A85D}"/>
            </c:ext>
          </c:extLst>
        </c:ser>
        <c:dLbls>
          <c:showVal val="1"/>
        </c:dLbls>
        <c:firstSliceAng val="0"/>
      </c:pieChart>
    </c:plotArea>
    <c:plotVisOnly val="1"/>
    <c:dispBlanksAs val="zero"/>
  </c:chart>
  <c:txPr>
    <a:bodyPr/>
    <a:lstStyle/>
    <a:p>
      <a:pPr>
        <a:defRPr sz="1800">
          <a:latin typeface="Tahoma" panose="020B0604030504040204" pitchFamily="34" charset="0"/>
          <a:cs typeface="Tahoma" panose="020B0604030504040204" pitchFamily="34" charset="0"/>
        </a:defRPr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F406D47-903E-4114-9673-A192FAAE32CE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853D79F-ED57-47F4-B136-1F38E2231A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392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A054C10-9FC8-467B-AD93-595092B016C6}" type="datetimeFigureOut">
              <a:rPr lang="en-GB" smtClean="0"/>
              <a:pPr/>
              <a:t>04/10/2018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F9C1944-5ED8-4FE4-A019-D7E58DFB89E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4712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76526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8144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2544" y="646311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3171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8144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2544" y="646311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231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984" y="3573016"/>
            <a:ext cx="3672408" cy="18722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28624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18864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85680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18864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206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1760" y="18864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8492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11760" y="18864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329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832" y="4797152"/>
            <a:ext cx="3765104" cy="1656184"/>
          </a:xfrm>
          <a:noFill/>
          <a:ln cap="sq">
            <a:noFill/>
            <a:miter lim="800000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18864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6993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11760" y="18864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7791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1760" y="18864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6581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704743" cy="866190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>
            <a:lvl1pPr>
              <a:defRPr lang="en-GB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8424" y="6453336"/>
            <a:ext cx="720080" cy="365125"/>
          </a:xfrm>
        </p:spPr>
        <p:txBody>
          <a:bodyPr/>
          <a:lstStyle>
            <a:lvl1pPr algn="ctr">
              <a:defRPr sz="180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26974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1760" y="18864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797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18864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185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760" y="18864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89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8144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2544" y="646311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2797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9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6496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8144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2544" y="646311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0146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856" y="1463104"/>
            <a:ext cx="4112168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856" y="2102866"/>
            <a:ext cx="4112168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681" y="1463104"/>
            <a:ext cx="4113783" cy="66941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681" y="2102866"/>
            <a:ext cx="4113783" cy="41344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8424" y="6453336"/>
            <a:ext cx="720080" cy="365125"/>
          </a:xfr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smtClean="0"/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n-GB" smtClean="0"/>
              <a:pPr>
                <a:spcBef>
                  <a:spcPct val="0"/>
                </a:spcBef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33780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868144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2544" y="646311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78553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8144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2544" y="646311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17236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8144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2544" y="646311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0386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8144" y="64533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72544" y="646311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mtClean="0"/>
            </a:lvl1pPr>
          </a:lstStyle>
          <a:p>
            <a:pPr algn="r">
              <a:spcBef>
                <a:spcPct val="0"/>
              </a:spcBef>
            </a:pPr>
            <a:fld id="{DE70D37E-C867-47FE-9F10-9260555C453A}" type="slidenum">
              <a:rPr lang="en-GB" smtClean="0"/>
              <a:pPr algn="r">
                <a:spcBef>
                  <a:spcPct val="0"/>
                </a:spcBef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84071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5760640" cy="108012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3528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3920" y="6492875"/>
            <a:ext cx="72008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ctr">
              <a:defRPr lang="en-GB" sz="1600" b="1" smtClean="0">
                <a:solidFill>
                  <a:srgbClr val="5B79B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0"/>
              </a:spcBef>
            </a:pPr>
            <a:fld id="{DE70D37E-C867-47FE-9F10-9260555C453A}" type="slidenum">
              <a:rPr lang="el-GR" smtClean="0"/>
              <a:pPr>
                <a:spcBef>
                  <a:spcPct val="0"/>
                </a:spcBef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8094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2800" b="0" i="0" kern="1200" spc="100" normalizeH="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4048" y="1196752"/>
            <a:ext cx="3672408" cy="3888432"/>
          </a:xfrm>
          <a:prstGeom prst="rect">
            <a:avLst/>
          </a:prstGeom>
          <a:noFill/>
          <a:ln cmpd="tri">
            <a:noFill/>
            <a:prstDash val="soli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528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85725" indent="0" algn="ctr" defTabSz="914400" rtl="0" eaLnBrk="1" latinLnBrk="0" hangingPunct="1">
        <a:spcBef>
          <a:spcPct val="0"/>
        </a:spcBef>
        <a:buNone/>
        <a:defRPr sz="3200" kern="1200">
          <a:solidFill>
            <a:srgbClr val="5B79B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188640"/>
            <a:ext cx="5976664" cy="2376264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</a:rPr>
              <a:t>Vichy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</a:rPr>
              <a:t>Dercos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</a:rPr>
              <a:t> DS </a:t>
            </a:r>
            <a:br>
              <a:rPr lang="en-US" sz="3200" b="1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</a:rPr>
              <a:t>Anti-Dandruff Shampoo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</a:rPr>
              <a:t>Protocol Analysis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4055864"/>
            <a:ext cx="3056384" cy="622920"/>
          </a:xfrm>
        </p:spPr>
        <p:txBody>
          <a:bodyPr anchor="t">
            <a:norm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May 2018</a:t>
            </a:r>
            <a:endParaRPr lang="en-GB" sz="16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43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 DS ANTI-DANDRUFF SHAMPOO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EFFICACY EVALUATION </a:t>
            </a:r>
            <a:r>
              <a:rPr lang="en-US" sz="2000" b="1" i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(according to the doctors)</a:t>
            </a:r>
            <a:endParaRPr lang="en-US" sz="2000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2836892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190 patients for which the doctors answered</a:t>
            </a: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10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115616" y="1412776"/>
            <a:ext cx="6408712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Q.: 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	In your opinion, compared to the previous visit, is your patient's scalp…: 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SINGLE ANSWER, SCALE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3036066"/>
              </p:ext>
            </p:extLst>
          </p:nvPr>
        </p:nvGraphicFramePr>
        <p:xfrm>
          <a:off x="1088603" y="2208213"/>
          <a:ext cx="6435725" cy="2684462"/>
        </p:xfrm>
        <a:graphic>
          <a:graphicData uri="http://schemas.openxmlformats.org/presentationml/2006/ole">
            <p:oleObj spid="_x0000_s19515" name="Chart" r:id="rId3" imgW="8182051" imgH="3419551" progId="MSGraph.Chart.8">
              <p:embed followColorScheme="full"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 rot="16200000">
            <a:off x="-510080" y="3614537"/>
            <a:ext cx="1656184" cy="27699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Evaluation visit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900709" y="2074295"/>
            <a:ext cx="1890092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Improvement Index: 94%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ight Brace 3"/>
          <p:cNvSpPr/>
          <p:nvPr/>
        </p:nvSpPr>
        <p:spPr>
          <a:xfrm rot="14850555">
            <a:off x="5737074" y="2189822"/>
            <a:ext cx="350699" cy="1470243"/>
          </a:xfrm>
          <a:prstGeom prst="rightBrac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911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11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4925" y="260648"/>
            <a:ext cx="6913339" cy="866190"/>
          </a:xfrm>
        </p:spPr>
        <p:txBody>
          <a:bodyPr/>
          <a:lstStyle/>
          <a:p>
            <a:pPr algn="just"/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IMPACT OF DANDRUFF/SEBORRHEIC DERMATITIS ON THE PATIENTS BEFORE AND AFTER THE USE OF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 DS ANTI-DANDRUFF SHAMPOO </a:t>
            </a:r>
            <a:r>
              <a:rPr lang="en-US" sz="2000" b="1" i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(according to the patients)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156945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199 patients</a:t>
            </a:r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1115616" y="1412776"/>
            <a:ext cx="6408712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Q.: 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On a scale of 0 to 5, how bothered are you by your severe dandruff/</a:t>
            </a:r>
            <a:r>
              <a:rPr lang="en-US" sz="12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seborrheic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problem? 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SINGLE ANSWER, SCALE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82768790"/>
              </p:ext>
            </p:extLst>
          </p:nvPr>
        </p:nvGraphicFramePr>
        <p:xfrm>
          <a:off x="859840" y="5164440"/>
          <a:ext cx="7384567" cy="485775"/>
        </p:xfrm>
        <a:graphic>
          <a:graphicData uri="http://schemas.openxmlformats.org/presentationml/2006/ole">
            <p:oleObj spid="_x0000_s20592" name="Chart" r:id="rId4" imgW="8182051" imgH="609600" progId="MSGraph.Chart.8">
              <p:embed followColorScheme="full"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432556" y="4797152"/>
            <a:ext cx="1915308" cy="27699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Initial visit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4128" y="4797152"/>
            <a:ext cx="1656184" cy="27699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Evaluation visit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7346291"/>
              </p:ext>
            </p:extLst>
          </p:nvPr>
        </p:nvGraphicFramePr>
        <p:xfrm>
          <a:off x="370012" y="2180627"/>
          <a:ext cx="4073525" cy="2684462"/>
        </p:xfrm>
        <a:graphic>
          <a:graphicData uri="http://schemas.openxmlformats.org/presentationml/2006/ole">
            <p:oleObj spid="_x0000_s20593" name="Chart" r:id="rId5" imgW="5181600" imgH="3419551" progId="MSGraph.Chart.8">
              <p:embed followColorScheme="full"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458355"/>
              </p:ext>
            </p:extLst>
          </p:nvPr>
        </p:nvGraphicFramePr>
        <p:xfrm>
          <a:off x="4518223" y="2290319"/>
          <a:ext cx="4086225" cy="2682875"/>
        </p:xfrm>
        <a:graphic>
          <a:graphicData uri="http://schemas.openxmlformats.org/presentationml/2006/ole">
            <p:oleObj spid="_x0000_s20594" name="Chart" r:id="rId6" imgW="5200802" imgH="3419551" progId="MSGraph.Chart.8">
              <p:embed followColorScheme="full"/>
            </p:oleObj>
          </a:graphicData>
        </a:graphic>
      </p:graphicFrame>
      <p:sp>
        <p:nvSpPr>
          <p:cNvPr id="25" name="Rectangle 24"/>
          <p:cNvSpPr/>
          <p:nvPr/>
        </p:nvSpPr>
        <p:spPr>
          <a:xfrm>
            <a:off x="4535996" y="2812954"/>
            <a:ext cx="1359042" cy="177330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4619793" y="2312801"/>
            <a:ext cx="1079600" cy="3873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6649" tIns="48324" rIns="96649" bIns="48324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71%</a:t>
            </a:r>
            <a:endParaRPr lang="en-US" sz="1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90210" y="1988840"/>
            <a:ext cx="4486046" cy="261610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85% of patients are less bothered by their condition</a:t>
            </a:r>
            <a:endParaRPr lang="el-GR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208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ANTI-DANDRUFF SHAMPOO TOLERANCE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LEVEL </a:t>
            </a:r>
            <a:r>
              <a:rPr lang="en-US" sz="2000" b="1" i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(according </a:t>
            </a:r>
            <a:r>
              <a:rPr lang="en-US" sz="2000" b="1" i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 the patients)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940814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196 patients who answered</a:t>
            </a: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12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115616" y="1412776"/>
            <a:ext cx="6408712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Q.: 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Did you tolerate this product well? </a:t>
            </a:r>
            <a:endParaRPr lang="en-US" sz="1200" dirty="0" smtClean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SINGLE ANSWER, LIST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510080" y="3542529"/>
            <a:ext cx="1656184" cy="27699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Evaluation visit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38646750"/>
              </p:ext>
            </p:extLst>
          </p:nvPr>
        </p:nvGraphicFramePr>
        <p:xfrm>
          <a:off x="1089025" y="2208213"/>
          <a:ext cx="6435725" cy="2684462"/>
        </p:xfrm>
        <a:graphic>
          <a:graphicData uri="http://schemas.openxmlformats.org/presentationml/2006/ole">
            <p:oleObj spid="_x0000_s21556" name="Chart" r:id="rId3" imgW="8182051" imgH="3419551" progId="MSGraph.Chart.8">
              <p:embed followColorScheme="full"/>
            </p:oleObj>
          </a:graphicData>
        </a:graphic>
      </p:graphicFrame>
      <p:pic>
        <p:nvPicPr>
          <p:cNvPr id="9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48280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DS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ANTI-DANDRUFF SHAMPOO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ASSESSMENT </a:t>
            </a:r>
            <a:r>
              <a:rPr lang="en-US" sz="2000" b="1" i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(according </a:t>
            </a:r>
            <a:r>
              <a:rPr lang="en-US" sz="2000" b="1" i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 the patients)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713188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Patients who answered</a:t>
            </a: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13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115616" y="1412776"/>
            <a:ext cx="6408712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Q.: How much do you agree or disagree with the following statements?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SINGLE ANSWER PER STATEMENT, LIST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510080" y="3542529"/>
            <a:ext cx="1656184" cy="27699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Evaluation visit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2420259"/>
              </p:ext>
            </p:extLst>
          </p:nvPr>
        </p:nvGraphicFramePr>
        <p:xfrm>
          <a:off x="534988" y="2006600"/>
          <a:ext cx="7991475" cy="4394200"/>
        </p:xfrm>
        <a:graphic>
          <a:graphicData uri="http://schemas.openxmlformats.org/presentationml/2006/ole">
            <p:oleObj spid="_x0000_s22579" name="Chart" r:id="rId3" imgW="10163251" imgH="5591251" progId="MSGraph.Chart.8">
              <p:embed followColorScheme="full"/>
            </p:oleObj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8943" y="6659641"/>
            <a:ext cx="2036994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Sorted by Absolute agreement level</a:t>
            </a:r>
          </a:p>
        </p:txBody>
      </p:sp>
      <p:pic>
        <p:nvPicPr>
          <p:cNvPr id="20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31938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DS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ANTI-DANDRUFF SHAMPOO SATISFACTION </a:t>
            </a:r>
            <a:r>
              <a:rPr lang="en-US" sz="2000" b="1" i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(according to the patients)</a:t>
            </a:r>
            <a:endParaRPr lang="en-US" sz="2000" i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940814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194 patients who answered</a:t>
            </a: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14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115616" y="1484784"/>
            <a:ext cx="6624736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Q.: 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On a scale of  0 to 10, how satisfied are you with your use of </a:t>
            </a:r>
            <a:r>
              <a:rPr lang="en-US" sz="12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DS Anti-Dandruff shampoo? SINGLE ANSWER, SCALE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5384247"/>
              </p:ext>
            </p:extLst>
          </p:nvPr>
        </p:nvGraphicFramePr>
        <p:xfrm>
          <a:off x="1092200" y="2208213"/>
          <a:ext cx="6615113" cy="2684462"/>
        </p:xfrm>
        <a:graphic>
          <a:graphicData uri="http://schemas.openxmlformats.org/presentationml/2006/ole">
            <p:oleObj spid="_x0000_s23600" name="Chart" r:id="rId3" imgW="8420100" imgH="3419551" progId="MSGraph.Chart.8">
              <p:embed followColorScheme="full"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 rot="16200000">
            <a:off x="-510080" y="3614537"/>
            <a:ext cx="1656184" cy="27699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Evaluation visit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888184" y="2410473"/>
            <a:ext cx="1079600" cy="38735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6649" tIns="48324" rIns="96649" bIns="48324" anchor="ctr"/>
          <a:lstStyle/>
          <a:p>
            <a:pPr algn="ctr">
              <a:defRPr/>
            </a:pPr>
            <a:r>
              <a:rPr lang="en-US" sz="1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Mean: 8.9</a:t>
            </a:r>
            <a:endParaRPr lang="en-US" sz="1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pic>
        <p:nvPicPr>
          <p:cNvPr id="10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18360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DS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ANTI-DANDRUFF SHAMPOO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IMPACT ON PATIENT’S SCALP </a:t>
            </a:r>
            <a:r>
              <a:rPr lang="en-US" sz="2000" b="1" i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(according </a:t>
            </a:r>
            <a:r>
              <a:rPr lang="en-US" sz="2000" b="1" i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 the </a:t>
            </a:r>
            <a:r>
              <a:rPr lang="en-US" sz="2000" b="1" i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doctors)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2824068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197 patients for which the doctors answered</a:t>
            </a: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15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115616" y="1412776"/>
            <a:ext cx="6408712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Q.: 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What impact had </a:t>
            </a:r>
            <a:r>
              <a:rPr lang="en-US" sz="12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DS Anti-Dandruff </a:t>
            </a:r>
            <a:r>
              <a:rPr lang="en-US" sz="12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shampoo on your patient's hair? </a:t>
            </a:r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SINGLE ANSWER, LIST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510080" y="3542529"/>
            <a:ext cx="1656184" cy="27699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Evaluation visit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8353892"/>
              </p:ext>
            </p:extLst>
          </p:nvPr>
        </p:nvGraphicFramePr>
        <p:xfrm>
          <a:off x="1089025" y="2208213"/>
          <a:ext cx="6435725" cy="2684462"/>
        </p:xfrm>
        <a:graphic>
          <a:graphicData uri="http://schemas.openxmlformats.org/presentationml/2006/ole">
            <p:oleObj spid="_x0000_s24623" name="Chart" r:id="rId3" imgW="8182051" imgH="3419551" progId="MSGraph.Chart.8">
              <p:embed followColorScheme="full"/>
            </p:oleObj>
          </a:graphicData>
        </a:graphic>
      </p:graphicFrame>
      <p:pic>
        <p:nvPicPr>
          <p:cNvPr id="9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63955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8" y="2276872"/>
            <a:ext cx="4104456" cy="1872208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Doctor’s evaluation after </a:t>
            </a:r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completion of </a:t>
            </a:r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treatment </a:t>
            </a:r>
            <a:b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(Doctor’s protocol)</a:t>
            </a:r>
            <a:endParaRPr lang="en-GB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488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DS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ANTI-DANDRUFF SHAMPOO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IMPACT ON PATIENT’S SEVERE DANDRUFF/SEBORRHEIC DERMATITIS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841428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 doctors who answered</a:t>
            </a: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17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115616" y="1412776"/>
            <a:ext cx="6408712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Q.: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What impact had </a:t>
            </a:r>
            <a:r>
              <a:rPr lang="en-US" sz="12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DS Anti-Dandruff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shampoo 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on the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severe dandruff/ </a:t>
            </a:r>
            <a:r>
              <a:rPr lang="en-US" sz="1200" dirty="0" err="1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seborrheic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dermatitis of your patient? SINGLE ANSWER, LIST</a:t>
            </a: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99009606"/>
              </p:ext>
            </p:extLst>
          </p:nvPr>
        </p:nvGraphicFramePr>
        <p:xfrm>
          <a:off x="1089025" y="2208213"/>
          <a:ext cx="6435725" cy="2684462"/>
        </p:xfrm>
        <a:graphic>
          <a:graphicData uri="http://schemas.openxmlformats.org/presentationml/2006/ole">
            <p:oleObj spid="_x0000_s27667" name="Chart" r:id="rId3" imgW="8182051" imgH="3419551" progId="MSGraph.Chart.8">
              <p:embed followColorScheme="full"/>
            </p:oleObj>
          </a:graphicData>
        </a:graphic>
      </p:graphicFrame>
      <p:pic>
        <p:nvPicPr>
          <p:cNvPr id="9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3594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OPINION ABOUT DERCOS DS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ANTI-DANDRUFF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SHAMPOO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841428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 doctors who answered</a:t>
            </a: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18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1115616" y="1412776"/>
            <a:ext cx="6408712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Q.: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is your opinion about </a:t>
            </a:r>
            <a:r>
              <a:rPr lang="en-US" sz="12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DS Anti-Dandruff </a:t>
            </a:r>
            <a:r>
              <a:rPr lang="en-US" sz="12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shampoo 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after trying it on your patients? SINGLE ANSWER, LIST</a:t>
            </a: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113694"/>
              </p:ext>
            </p:extLst>
          </p:nvPr>
        </p:nvGraphicFramePr>
        <p:xfrm>
          <a:off x="1089025" y="2208213"/>
          <a:ext cx="6435725" cy="2684462"/>
        </p:xfrm>
        <a:graphic>
          <a:graphicData uri="http://schemas.openxmlformats.org/presentationml/2006/ole">
            <p:oleObj spid="_x0000_s28688" name="Chart" r:id="rId3" imgW="8182051" imgH="3419551" progId="MSGraph.Chart.8">
              <p:embed followColorScheme="full"/>
            </p:oleObj>
          </a:graphicData>
        </a:graphic>
      </p:graphicFrame>
      <p:pic>
        <p:nvPicPr>
          <p:cNvPr id="9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48353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PROBABLE FUTURE RECOMMENDATION OF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 DS ANTI-DANDRUFF SHAMPOO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19</a:t>
            </a:fld>
            <a:r>
              <a:rPr lang="en-US" dirty="0"/>
              <a:t>-</a:t>
            </a:r>
            <a:endParaRPr lang="el-GR" dirty="0"/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xmlns="" val="321913294"/>
              </p:ext>
            </p:extLst>
          </p:nvPr>
        </p:nvGraphicFramePr>
        <p:xfrm>
          <a:off x="2375756" y="2636912"/>
          <a:ext cx="38884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841428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 doctors who answered</a:t>
            </a: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1115616" y="1412776"/>
            <a:ext cx="6408712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Q.: Would you recommend again </a:t>
            </a:r>
            <a:r>
              <a:rPr lang="en-US" sz="1200" dirty="0" err="1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</a:t>
            </a:r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DS Anti-Dandruff shampoo? 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SINGLE ANSWER</a:t>
            </a: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457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1629" y="1378545"/>
            <a:ext cx="8858125" cy="4968875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500" b="1" dirty="0" smtClean="0">
                <a:latin typeface="Tahoma" pitchFamily="34" charset="0"/>
              </a:rPr>
              <a:t>Type </a:t>
            </a:r>
            <a:r>
              <a:rPr lang="en-US" sz="1500" b="1" dirty="0">
                <a:latin typeface="Tahoma" pitchFamily="34" charset="0"/>
              </a:rPr>
              <a:t>of Survey:</a:t>
            </a: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500" dirty="0" smtClean="0">
                <a:latin typeface="Tahoma" pitchFamily="34" charset="0"/>
              </a:rPr>
              <a:t>Self – completed doctors questionnaires. </a:t>
            </a:r>
            <a:endParaRPr lang="en-US" sz="1500" dirty="0">
              <a:latin typeface="Tahoma" pitchFamily="34" charset="0"/>
            </a:endParaRP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500" b="1" dirty="0" smtClean="0">
                <a:latin typeface="Tahoma" pitchFamily="34" charset="0"/>
              </a:rPr>
              <a:t>Target </a:t>
            </a:r>
            <a:r>
              <a:rPr lang="en-US" sz="1500" b="1" dirty="0">
                <a:latin typeface="Tahoma" pitchFamily="34" charset="0"/>
              </a:rPr>
              <a:t>Population: </a:t>
            </a:r>
            <a:r>
              <a:rPr lang="en-US" sz="1500" dirty="0" smtClean="0">
                <a:latin typeface="Tahoma" pitchFamily="34" charset="0"/>
              </a:rPr>
              <a:t>Patients with severe Dandruff or Seborrheic dermatitis of the scalp who where treated with Vichy </a:t>
            </a:r>
            <a:r>
              <a:rPr lang="en-US" sz="1500" dirty="0" err="1" smtClean="0">
                <a:latin typeface="Tahoma" pitchFamily="34" charset="0"/>
              </a:rPr>
              <a:t>Dercos</a:t>
            </a:r>
            <a:r>
              <a:rPr lang="en-US" sz="1500" dirty="0" smtClean="0">
                <a:latin typeface="Tahoma" pitchFamily="34" charset="0"/>
              </a:rPr>
              <a:t> DS Anti-Dandruff shampoo and their doctors.</a:t>
            </a:r>
            <a:endParaRPr lang="en-US" sz="1500" dirty="0">
              <a:latin typeface="Tahoma" pitchFamily="34" charset="0"/>
            </a:endParaRP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500" b="1" dirty="0">
                <a:latin typeface="Tahoma" pitchFamily="34" charset="0"/>
              </a:rPr>
              <a:t>Achieved Sample Size:</a:t>
            </a:r>
            <a:r>
              <a:rPr lang="en-US" sz="1500" dirty="0">
                <a:latin typeface="Tahoma" pitchFamily="34" charset="0"/>
              </a:rPr>
              <a:t> </a:t>
            </a:r>
            <a:r>
              <a:rPr lang="en-US" sz="1500" b="1" dirty="0" smtClean="0">
                <a:latin typeface="Tahoma" pitchFamily="34" charset="0"/>
              </a:rPr>
              <a:t>20</a:t>
            </a:r>
            <a:r>
              <a:rPr lang="en-US" sz="1500" dirty="0" smtClean="0">
                <a:latin typeface="Tahoma" pitchFamily="34" charset="0"/>
              </a:rPr>
              <a:t> doctors and </a:t>
            </a:r>
            <a:r>
              <a:rPr lang="en-US" sz="1500" b="1" dirty="0" smtClean="0">
                <a:latin typeface="Tahoma" pitchFamily="34" charset="0"/>
              </a:rPr>
              <a:t>199</a:t>
            </a:r>
            <a:r>
              <a:rPr lang="en-US" sz="1500" dirty="0" smtClean="0">
                <a:latin typeface="Tahoma" pitchFamily="34" charset="0"/>
              </a:rPr>
              <a:t> patients (each doctor provided approximately 10 patients questionnaires). </a:t>
            </a:r>
            <a:endParaRPr lang="en-US" sz="1500" dirty="0">
              <a:latin typeface="Tahoma" pitchFamily="34" charset="0"/>
            </a:endParaRP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500" b="1" dirty="0" smtClean="0">
                <a:latin typeface="Tahoma" pitchFamily="34" charset="0"/>
              </a:rPr>
              <a:t>Conduction </a:t>
            </a:r>
            <a:r>
              <a:rPr lang="en-US" sz="1500" b="1" dirty="0">
                <a:latin typeface="Tahoma" pitchFamily="34" charset="0"/>
              </a:rPr>
              <a:t>period: </a:t>
            </a:r>
            <a:r>
              <a:rPr lang="en-US" sz="1500" dirty="0" smtClean="0">
                <a:latin typeface="Tahoma" pitchFamily="34" charset="0"/>
              </a:rPr>
              <a:t>September 2017 through January 2018.</a:t>
            </a:r>
          </a:p>
          <a:p>
            <a:pPr lvl="1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en-US" sz="1500" dirty="0">
                <a:latin typeface="Tahoma" pitchFamily="34" charset="0"/>
              </a:rPr>
              <a:t>			        	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SURVEY IDENTITY</a:t>
            </a:r>
            <a:endParaRPr lang="en-GB" sz="2000" b="1" dirty="0">
              <a:solidFill>
                <a:srgbClr val="FFC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2</a:t>
            </a:fld>
            <a:r>
              <a:rPr lang="en-US" dirty="0"/>
              <a:t>-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33437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188640"/>
            <a:ext cx="5976664" cy="2376264"/>
          </a:xfrm>
          <a:noFill/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t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</a:rPr>
              <a:t>Vichy </a:t>
            </a:r>
            <a:r>
              <a:rPr lang="en-US" sz="3200" b="1" dirty="0" err="1" smtClean="0">
                <a:solidFill>
                  <a:schemeClr val="tx1"/>
                </a:solidFill>
                <a:latin typeface="Tahoma" pitchFamily="34" charset="0"/>
              </a:rPr>
              <a:t>Dercos</a:t>
            </a: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</a:rPr>
              <a:t> DS </a:t>
            </a:r>
            <a:br>
              <a:rPr lang="en-US" sz="3200" b="1" dirty="0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</a:rPr>
              <a:t>Anti-Dandruff shampoo</a:t>
            </a:r>
            <a:r>
              <a:rPr lang="en-US" sz="3200" b="1" dirty="0">
                <a:solidFill>
                  <a:schemeClr val="tx1"/>
                </a:solidFill>
                <a:latin typeface="Tahoma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ahoma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</a:rPr>
              <a:t>Protocol Analysis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4055864"/>
            <a:ext cx="3056384" cy="622920"/>
          </a:xfrm>
        </p:spPr>
        <p:txBody>
          <a:bodyPr anchor="t">
            <a:norm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May 2018</a:t>
            </a:r>
            <a:endParaRPr lang="en-GB" sz="16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0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1629" y="1988517"/>
            <a:ext cx="8858125" cy="2952651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fr-FR" sz="1600" dirty="0">
                <a:latin typeface="Tahoma" panose="020B0604030504040204" pitchFamily="34" charset="0"/>
                <a:cs typeface="Tahoma" panose="020B0604030504040204" pitchFamily="34" charset="0"/>
              </a:rPr>
              <a:t>Patient profile &amp; </a:t>
            </a:r>
            <a:r>
              <a:rPr lang="fr-FR" sz="1600" dirty="0" err="1">
                <a:latin typeface="Tahoma" panose="020B0604030504040204" pitchFamily="34" charset="0"/>
                <a:cs typeface="Tahoma" panose="020B0604030504040204" pitchFamily="34" charset="0"/>
              </a:rPr>
              <a:t>treatment</a:t>
            </a:r>
            <a:r>
              <a:rPr lang="fr-FR" sz="1600" dirty="0">
                <a:latin typeface="Tahoma" panose="020B0604030504040204" pitchFamily="34" charset="0"/>
                <a:cs typeface="Tahoma" panose="020B0604030504040204" pitchFamily="34" charset="0"/>
              </a:rPr>
              <a:t> profile (</a:t>
            </a:r>
            <a:r>
              <a:rPr lang="fr-FR" sz="1600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Patient’s</a:t>
            </a:r>
            <a:r>
              <a:rPr lang="fr-FR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600" dirty="0">
                <a:latin typeface="Tahoma" panose="020B0604030504040204" pitchFamily="34" charset="0"/>
                <a:cs typeface="Tahoma" panose="020B0604030504040204" pitchFamily="34" charset="0"/>
              </a:rPr>
              <a:t>protocol</a:t>
            </a:r>
            <a:r>
              <a:rPr lang="fr-FR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			4</a:t>
            </a:r>
          </a:p>
          <a:p>
            <a:pPr marL="342900" indent="-342900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Treatment Evaluation </a:t>
            </a:r>
            <a:r>
              <a:rPr lang="fr-FR" sz="1600" dirty="0"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sz="1600" dirty="0" err="1">
                <a:latin typeface="Tahoma" panose="020B0604030504040204" pitchFamily="34" charset="0"/>
                <a:cs typeface="Tahoma" panose="020B0604030504040204" pitchFamily="34" charset="0"/>
              </a:rPr>
              <a:t>Patient’s</a:t>
            </a:r>
            <a:r>
              <a:rPr lang="fr-FR" sz="1600" dirty="0">
                <a:latin typeface="Tahoma" panose="020B0604030504040204" pitchFamily="34" charset="0"/>
                <a:cs typeface="Tahoma" panose="020B0604030504040204" pitchFamily="34" charset="0"/>
              </a:rPr>
              <a:t> protocol) </a:t>
            </a:r>
            <a:r>
              <a:rPr 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				8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US" sz="1500" dirty="0">
                <a:latin typeface="Tahoma" pitchFamily="34" charset="0"/>
              </a:rPr>
              <a:t>Doctor’s evaluation after completion of treatment </a:t>
            </a:r>
            <a:r>
              <a:rPr lang="en-US" sz="1500" dirty="0" smtClean="0">
                <a:latin typeface="Tahoma" pitchFamily="34" charset="0"/>
              </a:rPr>
              <a:t>(</a:t>
            </a:r>
            <a:r>
              <a:rPr lang="en-US" sz="1500" dirty="0">
                <a:latin typeface="Tahoma" pitchFamily="34" charset="0"/>
              </a:rPr>
              <a:t>Doctor’s protocol</a:t>
            </a:r>
            <a:r>
              <a:rPr lang="en-US" sz="1500" dirty="0" smtClean="0">
                <a:latin typeface="Tahoma" pitchFamily="34" charset="0"/>
              </a:rPr>
              <a:t>) 		16</a:t>
            </a:r>
            <a:endParaRPr lang="en-US" sz="1500" dirty="0">
              <a:latin typeface="Tahoma" pitchFamily="34" charset="0"/>
            </a:endParaRPr>
          </a:p>
          <a:p>
            <a:pPr lvl="1"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en-US" sz="1500" dirty="0">
                <a:latin typeface="Tahoma" pitchFamily="34" charset="0"/>
              </a:rPr>
              <a:t>			        	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Contents</a:t>
            </a:r>
            <a:endParaRPr lang="en-GB" sz="2000" b="1" dirty="0">
              <a:solidFill>
                <a:srgbClr val="FFC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3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204629" y="1484784"/>
            <a:ext cx="792088" cy="64807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20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en-US" sz="1600" dirty="0" smtClean="0">
                <a:latin typeface="Tahoma" panose="020B0604030504040204" pitchFamily="34" charset="0"/>
                <a:cs typeface="Tahoma" panose="020B0604030504040204" pitchFamily="34" charset="0"/>
              </a:rPr>
              <a:t>Page</a:t>
            </a:r>
            <a:endParaRPr lang="en-US" sz="1500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254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056" y="2276872"/>
            <a:ext cx="3672408" cy="1872208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Patient profile &amp; treatment profile </a:t>
            </a: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Patient’s </a:t>
            </a: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protocol)</a:t>
            </a:r>
            <a:endParaRPr lang="en-GB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15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PATIENT PROFILE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156945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199 patients</a:t>
            </a: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5</a:t>
            </a:fld>
            <a:r>
              <a:rPr lang="en-US" dirty="0"/>
              <a:t>-</a:t>
            </a:r>
            <a:endParaRPr lang="el-GR" dirty="0"/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xmlns="" val="382325219"/>
              </p:ext>
            </p:extLst>
          </p:nvPr>
        </p:nvGraphicFramePr>
        <p:xfrm>
          <a:off x="467544" y="2348880"/>
          <a:ext cx="38884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907704" y="1833487"/>
            <a:ext cx="1152128" cy="3231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Gender</a:t>
            </a:r>
            <a:endParaRPr lang="el-GR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xmlns="" val="1178201669"/>
              </p:ext>
            </p:extLst>
          </p:nvPr>
        </p:nvGraphicFramePr>
        <p:xfrm>
          <a:off x="4139952" y="2360217"/>
          <a:ext cx="38884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580112" y="1844824"/>
            <a:ext cx="1152128" cy="3231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Age</a:t>
            </a:r>
            <a:endParaRPr lang="el-GR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5193749" y="5229200"/>
            <a:ext cx="2042547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MEAN AGE: 39 years old</a:t>
            </a:r>
            <a:endParaRPr lang="el-GR" sz="1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pic>
        <p:nvPicPr>
          <p:cNvPr id="11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67941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" y="260648"/>
            <a:ext cx="6948264" cy="866190"/>
          </a:xfrm>
        </p:spPr>
        <p:txBody>
          <a:bodyPr/>
          <a:lstStyle/>
          <a:p>
            <a:pPr algn="l"/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DURATION OF TREATMENT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156945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199 patients</a:t>
            </a:r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6</a:t>
            </a:fld>
            <a:r>
              <a:rPr lang="en-US" dirty="0"/>
              <a:t>-</a:t>
            </a:r>
            <a:endParaRPr lang="el-GR" dirty="0"/>
          </a:p>
        </p:txBody>
      </p:sp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xmlns="" val="3537127758"/>
              </p:ext>
            </p:extLst>
          </p:nvPr>
        </p:nvGraphicFramePr>
        <p:xfrm>
          <a:off x="467544" y="2288209"/>
          <a:ext cx="3384376" cy="193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313756" y="1772816"/>
            <a:ext cx="1890092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Duration of initial treatment (weeks)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554357" y="2861210"/>
            <a:ext cx="2073424" cy="646331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Doctor’s recommendation (during initial visit)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-551404" y="5051298"/>
            <a:ext cx="2067517" cy="646331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Patient’s compliance (estimated by doctors during evaluation visit)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xmlns="" val="1783780861"/>
              </p:ext>
            </p:extLst>
          </p:nvPr>
        </p:nvGraphicFramePr>
        <p:xfrm>
          <a:off x="3059832" y="2319876"/>
          <a:ext cx="3384376" cy="193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995936" y="1804483"/>
            <a:ext cx="160206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Application Frequency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xmlns="" val="846358955"/>
              </p:ext>
            </p:extLst>
          </p:nvPr>
        </p:nvGraphicFramePr>
        <p:xfrm>
          <a:off x="5652120" y="2315103"/>
          <a:ext cx="3384376" cy="193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273298" y="1799710"/>
            <a:ext cx="2232248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Duration of 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maintenance treatment </a:t>
            </a:r>
            <a:r>
              <a:rPr lang="en-GB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(weeks</a:t>
            </a:r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xmlns="" val="1995279504"/>
              </p:ext>
            </p:extLst>
          </p:nvPr>
        </p:nvGraphicFramePr>
        <p:xfrm>
          <a:off x="467544" y="4416782"/>
          <a:ext cx="3384376" cy="193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xmlns="" val="2307010509"/>
              </p:ext>
            </p:extLst>
          </p:nvPr>
        </p:nvGraphicFramePr>
        <p:xfrm>
          <a:off x="3059832" y="4448449"/>
          <a:ext cx="3384376" cy="193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xmlns="" val="53519079"/>
              </p:ext>
            </p:extLst>
          </p:nvPr>
        </p:nvGraphicFramePr>
        <p:xfrm>
          <a:off x="5652120" y="4443676"/>
          <a:ext cx="3384376" cy="193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625375" y="3969345"/>
            <a:ext cx="1097634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Mean: 4.1 weeks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627784" y="6147201"/>
            <a:ext cx="1063971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Mean: 4.0 weeks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7786152" y="3978170"/>
            <a:ext cx="1063971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Mean: 3.8 weeks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7788561" y="6156026"/>
            <a:ext cx="1063971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Mean: 3.4 weeks</a:t>
            </a:r>
          </a:p>
        </p:txBody>
      </p:sp>
      <p:pic>
        <p:nvPicPr>
          <p:cNvPr id="26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55285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7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4925" y="260648"/>
            <a:ext cx="6913339" cy="866190"/>
          </a:xfrm>
        </p:spPr>
        <p:txBody>
          <a:bodyPr/>
          <a:lstStyle/>
          <a:p>
            <a:pPr algn="just"/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SHAMPOO USED BY THE PATIENT BEFORE DERCOS DS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ANTI-DANDRUFF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SHAMPOO </a:t>
            </a:r>
            <a:r>
              <a:rPr lang="en-US" sz="2000" b="1" i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(according </a:t>
            </a:r>
            <a:r>
              <a:rPr lang="en-US" sz="2000" b="1" i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 the doctors)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639642" y="3989030"/>
            <a:ext cx="1915308" cy="27699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Initial visit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1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32549159"/>
              </p:ext>
            </p:extLst>
          </p:nvPr>
        </p:nvGraphicFramePr>
        <p:xfrm>
          <a:off x="546100" y="1460500"/>
          <a:ext cx="6970713" cy="5035550"/>
        </p:xfrm>
        <a:graphic>
          <a:graphicData uri="http://schemas.openxmlformats.org/presentationml/2006/ole">
            <p:oleObj spid="_x0000_s29706" name="Chart" r:id="rId4" imgW="8877300" imgH="6410249" progId="MSGraph.Chart.8">
              <p:embed followColorScheme="full"/>
            </p:oleObj>
          </a:graphicData>
        </a:graphic>
      </p:graphicFrame>
      <p:sp>
        <p:nvSpPr>
          <p:cNvPr id="9" name="Title 2"/>
          <p:cNvSpPr txBox="1">
            <a:spLocks/>
          </p:cNvSpPr>
          <p:nvPr/>
        </p:nvSpPr>
        <p:spPr>
          <a:xfrm>
            <a:off x="3923928" y="5175412"/>
            <a:ext cx="4464496" cy="50405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just"/>
            <a:r>
              <a:rPr lang="en-US" sz="10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Main 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mentions: </a:t>
            </a:r>
            <a:r>
              <a:rPr lang="en-US" sz="10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Topiderm</a:t>
            </a:r>
            <a:r>
              <a:rPr lang="en-US" sz="10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0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Olvos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Science), </a:t>
            </a:r>
            <a:r>
              <a:rPr lang="en-US" sz="10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Garnier</a:t>
            </a:r>
            <a:r>
              <a:rPr lang="en-US" sz="10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Froika</a:t>
            </a:r>
            <a:r>
              <a:rPr lang="en-US" sz="10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Gel </a:t>
            </a:r>
            <a:r>
              <a:rPr lang="en-US" sz="10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Nettoyant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DS (</a:t>
            </a:r>
            <a:r>
              <a:rPr lang="en-US" sz="10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Uriage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en-US" sz="10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Kelual</a:t>
            </a:r>
            <a:r>
              <a:rPr lang="en-US" sz="10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DS (</a:t>
            </a:r>
            <a:r>
              <a:rPr lang="en-US" sz="10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Ducray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en-US" sz="10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Klorane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Loreal</a:t>
            </a:r>
            <a:r>
              <a:rPr lang="en-US" sz="10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Orzene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0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Wash </a:t>
            </a:r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&amp; Go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156945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199 patients</a:t>
            </a:r>
          </a:p>
        </p:txBody>
      </p:sp>
    </p:spTree>
    <p:extLst>
      <p:ext uri="{BB962C8B-B14F-4D97-AF65-F5344CB8AC3E}">
        <p14:creationId xmlns:p14="http://schemas.microsoft.com/office/powerpoint/2010/main" xmlns="" val="3927098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056" y="2276872"/>
            <a:ext cx="3672408" cy="1872208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Treatment </a:t>
            </a:r>
            <a: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  <a:t>Evaluation</a:t>
            </a:r>
            <a:br>
              <a:rPr lang="en-US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400" dirty="0" smtClean="0">
                <a:latin typeface="Tahoma" panose="020B0604030504040204" pitchFamily="34" charset="0"/>
                <a:cs typeface="Tahoma" panose="020B0604030504040204" pitchFamily="34" charset="0"/>
              </a:rPr>
              <a:t>Patient’s </a:t>
            </a:r>
            <a:r>
              <a:rPr lang="en-US" sz="2400" dirty="0">
                <a:latin typeface="Tahoma" panose="020B0604030504040204" pitchFamily="34" charset="0"/>
                <a:cs typeface="Tahoma" panose="020B0604030504040204" pitchFamily="34" charset="0"/>
              </a:rPr>
              <a:t>protocol)</a:t>
            </a:r>
            <a:endParaRPr lang="en-GB" sz="2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12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952321" y="6372820"/>
            <a:ext cx="1228191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-</a:t>
            </a:r>
            <a:fld id="{564B01E6-CF7A-4899-B66E-2441CF63F657}" type="slidenum">
              <a:rPr lang="el-GR"/>
              <a:pPr>
                <a:defRPr/>
              </a:pPr>
              <a:t>9</a:t>
            </a:fld>
            <a:r>
              <a:rPr lang="en-US" dirty="0"/>
              <a:t>-</a:t>
            </a:r>
            <a:endParaRPr lang="el-GR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4925" y="260648"/>
            <a:ext cx="6913339" cy="866190"/>
          </a:xfrm>
        </p:spPr>
        <p:txBody>
          <a:bodyPr/>
          <a:lstStyle/>
          <a:p>
            <a:pPr algn="just"/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DERCOS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DS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ANTI-DANDRUFF SHAMPOO </a:t>
            </a:r>
            <a:r>
              <a:rPr lang="en-US" sz="2000" b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TREATMENT </a:t>
            </a:r>
            <a:r>
              <a:rPr lang="en-US" sz="2000" b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EVALUATION OF SCALP SQUAMES, ERYTHEMA &amp; IRRITATIONS </a:t>
            </a:r>
            <a:r>
              <a:rPr lang="en-US" sz="2000" b="1" i="1" dirty="0" smtClean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(according </a:t>
            </a:r>
            <a:r>
              <a:rPr lang="en-US" sz="2000" b="1" i="1" dirty="0">
                <a:solidFill>
                  <a:srgbClr val="FFC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 the doctors)</a:t>
            </a:r>
            <a:endParaRPr lang="en-US" sz="20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1115616" y="1412776"/>
            <a:ext cx="6408712" cy="4320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lang="en-GB" sz="2800" b="0" i="0" kern="1200" spc="100" normalizeH="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Evaluation based on scale</a:t>
            </a:r>
            <a:endParaRPr lang="en-US" sz="1200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388" y="6520688"/>
            <a:ext cx="1156945" cy="22068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  <a:extLst/>
        </p:spPr>
        <p:txBody>
          <a:bodyPr wrap="none" lIns="96628" tIns="48313" rIns="96628" bIns="4831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 b="1" dirty="0" smtClean="0">
                <a:solidFill>
                  <a:prstClr val="black"/>
                </a:solidFill>
                <a:latin typeface="Tahoma" pitchFamily="34" charset="0"/>
              </a:rPr>
              <a:t>Base: 199 patients</a:t>
            </a:r>
          </a:p>
        </p:txBody>
      </p:sp>
      <p:pic>
        <p:nvPicPr>
          <p:cNvPr id="21" name="Picture 4" descr="Αποτέλεσμα εικόνας για percent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96" y="1497386"/>
            <a:ext cx="576064" cy="563462"/>
          </a:xfrm>
          <a:prstGeom prst="rect">
            <a:avLst/>
          </a:prstGeom>
          <a:noFill/>
        </p:spPr>
      </p:pic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9590553"/>
              </p:ext>
            </p:extLst>
          </p:nvPr>
        </p:nvGraphicFramePr>
        <p:xfrm>
          <a:off x="1909465" y="2976786"/>
          <a:ext cx="1222375" cy="2684462"/>
        </p:xfrm>
        <a:graphic>
          <a:graphicData uri="http://schemas.openxmlformats.org/presentationml/2006/ole">
            <p:oleObj spid="_x0000_s25724" name="Chart" r:id="rId4" imgW="1647749" imgH="3410102" progId="MSGraph.Chart.8">
              <p:embed followColorScheme="full"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96452" y="5556492"/>
            <a:ext cx="1915308" cy="24622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Initial visit</a:t>
            </a:r>
            <a:endParaRPr lang="el-GR" sz="1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85047" y="2368928"/>
            <a:ext cx="1890092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Squames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34797" y="2367459"/>
            <a:ext cx="1890092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Erythema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3120" y="2367100"/>
            <a:ext cx="1890092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Irritations</a:t>
            </a:r>
            <a:endParaRPr lang="el-G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0807525"/>
              </p:ext>
            </p:extLst>
          </p:nvPr>
        </p:nvGraphicFramePr>
        <p:xfrm>
          <a:off x="697015" y="2976488"/>
          <a:ext cx="1354137" cy="2684463"/>
        </p:xfrm>
        <a:graphic>
          <a:graphicData uri="http://schemas.openxmlformats.org/presentationml/2006/ole">
            <p:oleObj spid="_x0000_s25725" name="Chart" r:id="rId5" imgW="1723949" imgH="3419551" progId="MSGraph.Chart.8">
              <p:embed followColorScheme="full"/>
            </p:oleObj>
          </a:graphicData>
        </a:graphic>
      </p:graphicFrame>
      <p:sp>
        <p:nvSpPr>
          <p:cNvPr id="35" name="Rectangle 34"/>
          <p:cNvSpPr/>
          <p:nvPr/>
        </p:nvSpPr>
        <p:spPr>
          <a:xfrm>
            <a:off x="1961492" y="4279647"/>
            <a:ext cx="389852" cy="1260000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7"/>
          <p:cNvSpPr>
            <a:spLocks noChangeAspect="1" noChangeArrowheads="1"/>
          </p:cNvSpPr>
          <p:nvPr/>
        </p:nvSpPr>
        <p:spPr bwMode="auto">
          <a:xfrm>
            <a:off x="1825141" y="3842828"/>
            <a:ext cx="730635" cy="30988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6649" tIns="48324" rIns="96649" bIns="48324"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90%</a:t>
            </a:r>
            <a:endParaRPr lang="en-US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47664" y="5559043"/>
            <a:ext cx="1915308" cy="24622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Evaluation visit</a:t>
            </a:r>
            <a:endParaRPr lang="el-GR" sz="1000" b="1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00688621"/>
              </p:ext>
            </p:extLst>
          </p:nvPr>
        </p:nvGraphicFramePr>
        <p:xfrm>
          <a:off x="860425" y="5751537"/>
          <a:ext cx="7383463" cy="701799"/>
        </p:xfrm>
        <a:graphic>
          <a:graphicData uri="http://schemas.openxmlformats.org/presentationml/2006/ole">
            <p:oleObj spid="_x0000_s25726" name="Chart" r:id="rId6" imgW="8182051" imgH="914400" progId="MSGraph.Chart.8">
              <p:embed followColorScheme="full"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63610965"/>
              </p:ext>
            </p:extLst>
          </p:nvPr>
        </p:nvGraphicFramePr>
        <p:xfrm>
          <a:off x="4762891" y="2983803"/>
          <a:ext cx="1222375" cy="2684462"/>
        </p:xfrm>
        <a:graphic>
          <a:graphicData uri="http://schemas.openxmlformats.org/presentationml/2006/ole">
            <p:oleObj spid="_x0000_s25727" name="Chart" r:id="rId7" imgW="1647749" imgH="3390900" progId="MSGraph.Chart.8">
              <p:embed followColorScheme="full"/>
            </p:oleObj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33505221"/>
              </p:ext>
            </p:extLst>
          </p:nvPr>
        </p:nvGraphicFramePr>
        <p:xfrm>
          <a:off x="3550441" y="2983505"/>
          <a:ext cx="1354137" cy="2684463"/>
        </p:xfrm>
        <a:graphic>
          <a:graphicData uri="http://schemas.openxmlformats.org/presentationml/2006/ole">
            <p:oleObj spid="_x0000_s25728" name="Chart" r:id="rId8" imgW="1723949" imgH="3419551" progId="MSGraph.Chart.8">
              <p:embed followColorScheme="full"/>
            </p:oleObj>
          </a:graphicData>
        </a:graphic>
      </p:graphicFrame>
      <p:sp>
        <p:nvSpPr>
          <p:cNvPr id="41" name="Rectangle 40"/>
          <p:cNvSpPr/>
          <p:nvPr/>
        </p:nvSpPr>
        <p:spPr>
          <a:xfrm>
            <a:off x="4814918" y="3842829"/>
            <a:ext cx="389852" cy="1694866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7"/>
          <p:cNvSpPr>
            <a:spLocks noChangeAspect="1" noChangeArrowheads="1"/>
          </p:cNvSpPr>
          <p:nvPr/>
        </p:nvSpPr>
        <p:spPr bwMode="auto">
          <a:xfrm>
            <a:off x="4678567" y="3407152"/>
            <a:ext cx="730635" cy="30988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6649" tIns="48324" rIns="96649" bIns="48324"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93%</a:t>
            </a:r>
            <a:endParaRPr lang="en-US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7428637"/>
              </p:ext>
            </p:extLst>
          </p:nvPr>
        </p:nvGraphicFramePr>
        <p:xfrm>
          <a:off x="7512642" y="2983803"/>
          <a:ext cx="1222375" cy="2684462"/>
        </p:xfrm>
        <a:graphic>
          <a:graphicData uri="http://schemas.openxmlformats.org/presentationml/2006/ole">
            <p:oleObj spid="_x0000_s25729" name="Chart" r:id="rId9" imgW="1638300" imgH="3381451" progId="MSGraph.Chart.8">
              <p:embed followColorScheme="full"/>
            </p:oleObj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80794980"/>
              </p:ext>
            </p:extLst>
          </p:nvPr>
        </p:nvGraphicFramePr>
        <p:xfrm>
          <a:off x="6300192" y="2983505"/>
          <a:ext cx="1354137" cy="2684463"/>
        </p:xfrm>
        <a:graphic>
          <a:graphicData uri="http://schemas.openxmlformats.org/presentationml/2006/ole">
            <p:oleObj spid="_x0000_s25730" name="Chart" r:id="rId10" imgW="1723949" imgH="3419551" progId="MSGraph.Chart.8">
              <p:embed followColorScheme="full"/>
            </p:oleObj>
          </a:graphicData>
        </a:graphic>
      </p:graphicFrame>
      <p:sp>
        <p:nvSpPr>
          <p:cNvPr id="45" name="Rectangle 44"/>
          <p:cNvSpPr/>
          <p:nvPr/>
        </p:nvSpPr>
        <p:spPr>
          <a:xfrm>
            <a:off x="7564669" y="3253864"/>
            <a:ext cx="389852" cy="2310725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7"/>
          <p:cNvSpPr>
            <a:spLocks noChangeAspect="1" noChangeArrowheads="1"/>
          </p:cNvSpPr>
          <p:nvPr/>
        </p:nvSpPr>
        <p:spPr bwMode="auto">
          <a:xfrm>
            <a:off x="8089837" y="3099978"/>
            <a:ext cx="730635" cy="30988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6649" tIns="48324" rIns="96649" bIns="48324" anchor="ctr"/>
          <a:lstStyle/>
          <a:p>
            <a:pPr algn="ctr">
              <a:defRPr/>
            </a:pPr>
            <a:r>
              <a:rPr lang="en-US" sz="1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97%</a:t>
            </a:r>
            <a:endParaRPr lang="en-US" sz="1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30161" y="2780928"/>
            <a:ext cx="1741639" cy="261610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96% of improvement</a:t>
            </a:r>
            <a:endParaRPr lang="el-GR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7034" y="2791961"/>
            <a:ext cx="1741639" cy="261610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92% of improvement</a:t>
            </a:r>
            <a:endParaRPr lang="el-GR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69778" y="2794375"/>
            <a:ext cx="1741639" cy="261610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73% of improvement</a:t>
            </a:r>
            <a:endParaRPr lang="el-GR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505318" y="1930043"/>
            <a:ext cx="5012848" cy="261610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89% of clear to very clear scalp improvement</a:t>
            </a:r>
            <a:endParaRPr lang="el-GR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9882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Custom 1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Custom 1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Custom 1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Custom 1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Custom 1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Custom 1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Custom 1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Custom 1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  <a:fontScheme name="Custom 1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10697</TotalTime>
  <Words>731</Words>
  <Application>Microsoft Office PowerPoint</Application>
  <PresentationFormat>Προβολή στην οθόνη (4:3)</PresentationFormat>
  <Paragraphs>121</Paragraphs>
  <Slides>20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2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3" baseType="lpstr">
      <vt:lpstr>Office Theme</vt:lpstr>
      <vt:lpstr>1_Custom Design</vt:lpstr>
      <vt:lpstr>Chart</vt:lpstr>
      <vt:lpstr> Vichy Dercos DS  Anti-Dandruff Shampoo Protocol Analysis</vt:lpstr>
      <vt:lpstr>SURVEY IDENTITY</vt:lpstr>
      <vt:lpstr>Contents</vt:lpstr>
      <vt:lpstr>Patient profile &amp; treatment profile (Patient’s protocol)</vt:lpstr>
      <vt:lpstr>PATIENT PROFILE</vt:lpstr>
      <vt:lpstr>DURATION OF TREATMENT</vt:lpstr>
      <vt:lpstr>SHAMPOO USED BY THE PATIENT BEFORE DERCOS DS ANTI-DANDRUFF SHAMPOO (according to the doctors)</vt:lpstr>
      <vt:lpstr>Treatment Evaluation (Patient’s protocol)</vt:lpstr>
      <vt:lpstr>DERCOS DS ANTI-DANDRUFF SHAMPOO TREATMENT EVALUATION OF SCALP SQUAMES, ERYTHEMA &amp; IRRITATIONS (according to the doctors)</vt:lpstr>
      <vt:lpstr>DERCOS DS ANTI-DANDRUFF SHAMPOO EFFICACY EVALUATION (according to the doctors)</vt:lpstr>
      <vt:lpstr>IMPACT OF DANDRUFF/SEBORRHEIC DERMATITIS ON THE PATIENTS BEFORE AND AFTER THE USE OF DERCOS DS ANTI-DANDRUFF SHAMPOO (according to the patients) </vt:lpstr>
      <vt:lpstr>DERCOS DA ANTI-DANDRUFF SHAMPOO TOLERANCE LEVEL (according to the patients) </vt:lpstr>
      <vt:lpstr>DERCOS DS ANTI-DANDRUFF SHAMPOO ASSESSMENT (according to the patients) </vt:lpstr>
      <vt:lpstr>DERCOS DS ANTI-DANDRUFF SHAMPOO SATISFACTION (according to the patients)</vt:lpstr>
      <vt:lpstr>DERCOS DS ANTI-DANDRUFF SHAMPOO IMPACT ON PATIENT’S SCALP (according to the doctors) </vt:lpstr>
      <vt:lpstr>Doctor’s evaluation after completion of treatment  (Doctor’s protocol)</vt:lpstr>
      <vt:lpstr>DERCOS DS ANTI-DANDRUFF SHAMPOO IMPACT ON PATIENT’S SEVERE DANDRUFF/SEBORRHEIC DERMATITIS</vt:lpstr>
      <vt:lpstr>OPINION ABOUT DERCOS DS ANTI-DANDRUFF SHAMPOO</vt:lpstr>
      <vt:lpstr>PROBABLE FUTURE RECOMMENDATION OF DERCOS DS ANTI-DANDRUFF SHAMPOO </vt:lpstr>
      <vt:lpstr> Vichy Dercos DS  Anti-Dandruff shampoo Protocol Analysis</vt:lpstr>
    </vt:vector>
  </TitlesOfParts>
  <Company>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BOGDANOS Stelios</dc:creator>
  <cp:lastModifiedBy>iator</cp:lastModifiedBy>
  <cp:revision>736</cp:revision>
  <cp:lastPrinted>2016-11-07T11:45:48Z</cp:lastPrinted>
  <dcterms:created xsi:type="dcterms:W3CDTF">2011-12-09T09:36:13Z</dcterms:created>
  <dcterms:modified xsi:type="dcterms:W3CDTF">2018-10-04T07:44:12Z</dcterms:modified>
</cp:coreProperties>
</file>